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57" r:id="rId7"/>
    <p:sldId id="261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>
        <p:scale>
          <a:sx n="75" d="100"/>
          <a:sy n="75" d="100"/>
        </p:scale>
        <p:origin x="-660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42C3-2C7A-4905-AC3F-831CECF7EDF9}" type="datetimeFigureOut">
              <a:rPr lang="en-US" smtClean="0"/>
              <a:pPr/>
              <a:t>9/28/2009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230A-80E7-48F8-8D6F-5636FEEE7A5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42C3-2C7A-4905-AC3F-831CECF7EDF9}" type="datetimeFigureOut">
              <a:rPr lang="en-US" smtClean="0"/>
              <a:pPr/>
              <a:t>9/28/2009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230A-80E7-48F8-8D6F-5636FEEE7A5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42C3-2C7A-4905-AC3F-831CECF7EDF9}" type="datetimeFigureOut">
              <a:rPr lang="en-US" smtClean="0"/>
              <a:pPr/>
              <a:t>9/28/2009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230A-80E7-48F8-8D6F-5636FEEE7A5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42C3-2C7A-4905-AC3F-831CECF7EDF9}" type="datetimeFigureOut">
              <a:rPr lang="en-US" smtClean="0"/>
              <a:pPr/>
              <a:t>9/28/2009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230A-80E7-48F8-8D6F-5636FEEE7A5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42C3-2C7A-4905-AC3F-831CECF7EDF9}" type="datetimeFigureOut">
              <a:rPr lang="en-US" smtClean="0"/>
              <a:pPr/>
              <a:t>9/28/2009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230A-80E7-48F8-8D6F-5636FEEE7A5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42C3-2C7A-4905-AC3F-831CECF7EDF9}" type="datetimeFigureOut">
              <a:rPr lang="en-US" smtClean="0"/>
              <a:pPr/>
              <a:t>9/28/2009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230A-80E7-48F8-8D6F-5636FEEE7A5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42C3-2C7A-4905-AC3F-831CECF7EDF9}" type="datetimeFigureOut">
              <a:rPr lang="en-US" smtClean="0"/>
              <a:pPr/>
              <a:t>9/28/2009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230A-80E7-48F8-8D6F-5636FEEE7A5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42C3-2C7A-4905-AC3F-831CECF7EDF9}" type="datetimeFigureOut">
              <a:rPr lang="en-US" smtClean="0"/>
              <a:pPr/>
              <a:t>9/28/2009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230A-80E7-48F8-8D6F-5636FEEE7A5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42C3-2C7A-4905-AC3F-831CECF7EDF9}" type="datetimeFigureOut">
              <a:rPr lang="en-US" smtClean="0"/>
              <a:pPr/>
              <a:t>9/28/2009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230A-80E7-48F8-8D6F-5636FEEE7A5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42C3-2C7A-4905-AC3F-831CECF7EDF9}" type="datetimeFigureOut">
              <a:rPr lang="en-US" smtClean="0"/>
              <a:pPr/>
              <a:t>9/28/2009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230A-80E7-48F8-8D6F-5636FEEE7A5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F42C3-2C7A-4905-AC3F-831CECF7EDF9}" type="datetimeFigureOut">
              <a:rPr lang="en-US" smtClean="0"/>
              <a:pPr/>
              <a:t>9/28/2009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230A-80E7-48F8-8D6F-5636FEEE7A5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F42C3-2C7A-4905-AC3F-831CECF7EDF9}" type="datetimeFigureOut">
              <a:rPr lang="en-US" smtClean="0"/>
              <a:pPr/>
              <a:t>9/28/2009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7230A-80E7-48F8-8D6F-5636FEEE7A53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axpayer.com/federal/western-economic-diversification-22-years-pork-barrel-spending-0" TargetMode="External"/><Relationship Id="rId3" Type="http://schemas.openxmlformats.org/officeDocument/2006/relationships/hyperlink" Target="http://www.taxpayer.com/news-releases/keeyask-dam-expense-details-please" TargetMode="External"/><Relationship Id="rId7" Type="http://schemas.openxmlformats.org/officeDocument/2006/relationships/hyperlink" Target="http://www.taxpayer.com/manitoba/time-eliminate-secret-tax-bracket-creep" TargetMode="External"/><Relationship Id="rId2" Type="http://schemas.openxmlformats.org/officeDocument/2006/relationships/hyperlink" Target="http://www.taxpayer.com/news-releases/gift-gat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axpayer.com/commentary/bye-bye-bonuses" TargetMode="External"/><Relationship Id="rId5" Type="http://schemas.openxmlformats.org/officeDocument/2006/relationships/hyperlink" Target="http://www.taxpayer.com/news-releases/no-more-spa-days" TargetMode="External"/><Relationship Id="rId4" Type="http://schemas.openxmlformats.org/officeDocument/2006/relationships/hyperlink" Target="http://www.taxpayer.com/manitoba/ctf-releases-more-council-expense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v.mb.ca/chc/fippa/routine_disclosure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innipeg.ca/council/ExpensesMYO.stm" TargetMode="External"/><Relationship Id="rId13" Type="http://schemas.openxmlformats.org/officeDocument/2006/relationships/hyperlink" Target="http://www.winnipeg.ca/CrimeStat/" TargetMode="External"/><Relationship Id="rId18" Type="http://schemas.openxmlformats.org/officeDocument/2006/relationships/hyperlink" Target="http://www.winnipeg.ca/cms/ehs/food/dinersdigest.stm" TargetMode="External"/><Relationship Id="rId3" Type="http://schemas.openxmlformats.org/officeDocument/2006/relationships/image" Target="http://www.delamainit.com/articles_how-tos/images/private-detective-magnifying-glass.jpg" TargetMode="External"/><Relationship Id="rId7" Type="http://schemas.openxmlformats.org/officeDocument/2006/relationships/hyperlink" Target="http://winnipeg.ca/council/ExpensesCouncilWard.stm" TargetMode="External"/><Relationship Id="rId12" Type="http://schemas.openxmlformats.org/officeDocument/2006/relationships/hyperlink" Target="http://www.gov.mb.ca/health/waittime/index.html?/index.html" TargetMode="External"/><Relationship Id="rId17" Type="http://schemas.openxmlformats.org/officeDocument/2006/relationships/hyperlink" Target="http://www.gov.mb.ca/minister/minister_expenses.html" TargetMode="External"/><Relationship Id="rId2" Type="http://schemas.openxmlformats.org/officeDocument/2006/relationships/image" Target="../media/image6.jpeg"/><Relationship Id="rId16" Type="http://schemas.openxmlformats.org/officeDocument/2006/relationships/hyperlink" Target="http://winnipeg.ca/council/" TargetMode="External"/><Relationship Id="rId20" Type="http://schemas.openxmlformats.org/officeDocument/2006/relationships/hyperlink" Target="http://www.gov.mb.ca/finance/pdf/annualreports/pubacct_2_07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axpayer.com/bank/pageimages/FOIFORM-generic.doc" TargetMode="External"/><Relationship Id="rId11" Type="http://schemas.openxmlformats.org/officeDocument/2006/relationships/hyperlink" Target="http://www2.gov.mb.ca/oic/OrdersinCouncil.aspx" TargetMode="External"/><Relationship Id="rId5" Type="http://schemas.openxmlformats.org/officeDocument/2006/relationships/hyperlink" Target="http://www.tbs-sct.gc.ca/tbsf-fsct/350-57-eng.asp" TargetMode="External"/><Relationship Id="rId15" Type="http://schemas.openxmlformats.org/officeDocument/2006/relationships/hyperlink" Target="http://www.gov.mb.ca/health/rha/erstats.html" TargetMode="External"/><Relationship Id="rId10" Type="http://schemas.openxmlformats.org/officeDocument/2006/relationships/hyperlink" Target="http://www.merx.com/" TargetMode="External"/><Relationship Id="rId19" Type="http://schemas.openxmlformats.org/officeDocument/2006/relationships/hyperlink" Target="http://www.ombudsman.mb.ca/" TargetMode="External"/><Relationship Id="rId4" Type="http://schemas.openxmlformats.org/officeDocument/2006/relationships/hyperlink" Target="http://www.gov.mb.ca/minister/orderincouncil/index.html" TargetMode="External"/><Relationship Id="rId9" Type="http://schemas.openxmlformats.org/officeDocument/2006/relationships/hyperlink" Target="http://www.gov.mb.ca/waterstewardship/quality/incidents.html" TargetMode="External"/><Relationship Id="rId14" Type="http://schemas.openxmlformats.org/officeDocument/2006/relationships/hyperlink" Target="http://www.gov.mb.ca/health/wnv/stats.html#mosquito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taxpayerblog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00108"/>
            <a:ext cx="7772400" cy="1470025"/>
          </a:xfrm>
        </p:spPr>
        <p:txBody>
          <a:bodyPr/>
          <a:lstStyle/>
          <a:p>
            <a:r>
              <a:rPr lang="en-CA" dirty="0" smtClean="0"/>
              <a:t>How to fill out an FOI form...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5715016"/>
            <a:ext cx="5286412" cy="928694"/>
          </a:xfrm>
        </p:spPr>
        <p:txBody>
          <a:bodyPr>
            <a:normAutofit/>
          </a:bodyPr>
          <a:lstStyle/>
          <a:p>
            <a:pPr algn="l"/>
            <a:r>
              <a:rPr lang="en-CA" sz="1600" b="1" i="1" dirty="0" smtClean="0">
                <a:solidFill>
                  <a:srgbClr val="FF0000"/>
                </a:solidFill>
              </a:rPr>
              <a:t>Prepared by: </a:t>
            </a:r>
            <a:r>
              <a:rPr lang="en-CA" sz="1600" b="1" i="1" dirty="0" smtClean="0">
                <a:solidFill>
                  <a:schemeClr val="tx1"/>
                </a:solidFill>
              </a:rPr>
              <a:t>Colin Craig, Canadian Taxpayers Federation</a:t>
            </a:r>
          </a:p>
          <a:p>
            <a:pPr algn="l"/>
            <a:r>
              <a:rPr lang="en-CA" sz="1600" b="1" i="1" dirty="0" smtClean="0">
                <a:solidFill>
                  <a:srgbClr val="FF0000"/>
                </a:solidFill>
              </a:rPr>
              <a:t>For: </a:t>
            </a:r>
            <a:r>
              <a:rPr lang="en-CA" sz="1600" b="1" i="1" dirty="0" smtClean="0">
                <a:solidFill>
                  <a:schemeClr val="tx1"/>
                </a:solidFill>
              </a:rPr>
              <a:t>Creative Communications Program, Red River College</a:t>
            </a:r>
            <a:endParaRPr lang="en-CA" sz="1600" b="1" i="1" dirty="0">
              <a:solidFill>
                <a:schemeClr val="tx1"/>
              </a:solidFill>
            </a:endParaRPr>
          </a:p>
        </p:txBody>
      </p:sp>
      <p:pic>
        <p:nvPicPr>
          <p:cNvPr id="14338" name="Picture 2" descr="http://www.educatednation.com/wp-content/uploads/2009/02/teacher-doris-da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285992"/>
            <a:ext cx="3088755" cy="32388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5814" y="214290"/>
            <a:ext cx="4685276" cy="6429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3857620" y="1643050"/>
            <a:ext cx="4643470" cy="10001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5143504" y="3286124"/>
            <a:ext cx="285752" cy="1428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Oval 8"/>
          <p:cNvSpPr/>
          <p:nvPr/>
        </p:nvSpPr>
        <p:spPr>
          <a:xfrm>
            <a:off x="4643438" y="5286388"/>
            <a:ext cx="2928958" cy="5000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Oval 9"/>
          <p:cNvSpPr/>
          <p:nvPr/>
        </p:nvSpPr>
        <p:spPr>
          <a:xfrm>
            <a:off x="4071934" y="3643314"/>
            <a:ext cx="4143404" cy="15001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TextBox 10"/>
          <p:cNvSpPr txBox="1"/>
          <p:nvPr/>
        </p:nvSpPr>
        <p:spPr>
          <a:xfrm>
            <a:off x="357158" y="500042"/>
            <a:ext cx="3143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4000" dirty="0" smtClean="0"/>
              <a:t>The form...</a:t>
            </a:r>
            <a:endParaRPr lang="en-CA" sz="4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714488"/>
            <a:ext cx="3476625" cy="459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3.bp.blogspot.com/_q8ihay7hDBc/SoHndtzZFVI/AAAAAAAAADk/yA7hLKdGxig/s400/2897094477_9e0f9989c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3048000"/>
            <a:ext cx="2533650" cy="3810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572560" cy="1143000"/>
          </a:xfrm>
        </p:spPr>
        <p:txBody>
          <a:bodyPr>
            <a:normAutofit/>
          </a:bodyPr>
          <a:lstStyle/>
          <a:p>
            <a:r>
              <a:rPr lang="en-CA" sz="3000" b="1" dirty="0" smtClean="0">
                <a:solidFill>
                  <a:srgbClr val="FF0000"/>
                </a:solidFill>
              </a:rPr>
              <a:t>Top Ten Things to Consider When Applying For Info</a:t>
            </a:r>
            <a:endParaRPr lang="en-CA" sz="30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72098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en-CA" sz="2800" dirty="0" smtClean="0"/>
              <a:t>Confirm you can’t get it without filing a request</a:t>
            </a:r>
          </a:p>
          <a:p>
            <a:pPr marL="514350" indent="-514350">
              <a:buAutoNum type="arabicParenR"/>
            </a:pPr>
            <a:r>
              <a:rPr lang="en-CA" sz="2800" dirty="0" smtClean="0"/>
              <a:t>Budget – two hours for free</a:t>
            </a:r>
          </a:p>
          <a:p>
            <a:pPr marL="514350" indent="-514350">
              <a:buAutoNum type="arabicParenR"/>
            </a:pPr>
            <a:r>
              <a:rPr lang="en-CA" sz="2800" dirty="0" smtClean="0"/>
              <a:t>Confirm correct body to file the request with</a:t>
            </a:r>
          </a:p>
          <a:p>
            <a:pPr marL="514350" indent="-514350">
              <a:buAutoNum type="arabicParenR"/>
            </a:pPr>
            <a:r>
              <a:rPr lang="en-CA" sz="2800" dirty="0" smtClean="0"/>
              <a:t>Be clear about what you want</a:t>
            </a:r>
            <a:endParaRPr lang="en-CA" sz="2800" dirty="0"/>
          </a:p>
          <a:p>
            <a:pPr marL="514350" indent="-514350">
              <a:buAutoNum type="arabicParenR"/>
            </a:pPr>
            <a:r>
              <a:rPr lang="en-CA" sz="2800" dirty="0" smtClean="0"/>
              <a:t>Avoid being overly broad</a:t>
            </a:r>
          </a:p>
          <a:p>
            <a:pPr marL="514350" indent="-514350">
              <a:buAutoNum type="arabicParenR"/>
            </a:pPr>
            <a:r>
              <a:rPr lang="en-CA" sz="2800" dirty="0" smtClean="0"/>
              <a:t>Be sure to state a time frame</a:t>
            </a:r>
          </a:p>
          <a:p>
            <a:pPr marL="514350" indent="-514350">
              <a:buAutoNum type="arabicParenR"/>
            </a:pPr>
            <a:r>
              <a:rPr lang="en-CA" sz="2800" dirty="0" smtClean="0"/>
              <a:t>Consider privacy issues/flexibility in request</a:t>
            </a:r>
          </a:p>
          <a:p>
            <a:pPr marL="514350" indent="-514350">
              <a:buAutoNum type="arabicParenR"/>
            </a:pPr>
            <a:r>
              <a:rPr lang="en-CA" sz="2800" dirty="0" smtClean="0"/>
              <a:t>Know what is covered by FIPPA</a:t>
            </a:r>
          </a:p>
          <a:p>
            <a:pPr marL="514350" indent="-514350">
              <a:buAutoNum type="arabicParenR"/>
            </a:pPr>
            <a:r>
              <a:rPr lang="en-CA" sz="2800" dirty="0" smtClean="0"/>
              <a:t>Submit </a:t>
            </a:r>
            <a:r>
              <a:rPr lang="en-CA" sz="2800" dirty="0"/>
              <a:t>m</a:t>
            </a:r>
            <a:r>
              <a:rPr lang="en-CA" sz="2800" dirty="0" smtClean="0"/>
              <a:t>ultiple requests to avoid costs</a:t>
            </a:r>
          </a:p>
          <a:p>
            <a:pPr marL="514350" indent="-514350">
              <a:buAutoNum type="arabicParenR"/>
            </a:pPr>
            <a:r>
              <a:rPr lang="en-CA" sz="2800" dirty="0" smtClean="0"/>
              <a:t>FOI requests access docs/data, not opinions</a:t>
            </a:r>
          </a:p>
          <a:p>
            <a:pPr marL="514350" indent="-514350">
              <a:buAutoNum type="arabicParenR"/>
            </a:pPr>
            <a:endParaRPr lang="en-CA" sz="2800" dirty="0" smtClean="0"/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FF0000"/>
                </a:solidFill>
              </a:rPr>
              <a:t>Uncovered Through FOIs...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sz="2400" dirty="0" smtClean="0">
                <a:solidFill>
                  <a:srgbClr val="FF0000"/>
                </a:solidFill>
                <a:hlinkClick r:id="rId2"/>
              </a:rPr>
              <a:t>Western Premier’s Conference Expenses </a:t>
            </a:r>
            <a:r>
              <a:rPr lang="en-CA" sz="2400" dirty="0" smtClean="0"/>
              <a:t>- $35,000 in gifts and other political expenses secretly paid for by Manitoba’s crown corporations</a:t>
            </a:r>
          </a:p>
          <a:p>
            <a:pPr marL="0" indent="0">
              <a:buNone/>
            </a:pPr>
            <a:r>
              <a:rPr lang="en-CA" sz="2400" dirty="0" smtClean="0">
                <a:solidFill>
                  <a:srgbClr val="FF0000"/>
                </a:solidFill>
                <a:hlinkClick r:id="rId3"/>
              </a:rPr>
              <a:t>Keeyask Dam Expenses</a:t>
            </a:r>
            <a:r>
              <a:rPr lang="en-CA" sz="2400" dirty="0" smtClean="0">
                <a:hlinkClick r:id="rId3"/>
              </a:rPr>
              <a:t> </a:t>
            </a:r>
            <a:r>
              <a:rPr lang="en-CA" sz="2400" dirty="0" smtClean="0"/>
              <a:t>- $40 million spent on ‘negotiation and process costs’ for new hydro dam</a:t>
            </a:r>
          </a:p>
          <a:p>
            <a:pPr marL="0" indent="0">
              <a:buNone/>
            </a:pPr>
            <a:r>
              <a:rPr lang="en-CA" sz="2400" dirty="0" smtClean="0">
                <a:solidFill>
                  <a:srgbClr val="FF0000"/>
                </a:solidFill>
                <a:hlinkClick r:id="rId4"/>
              </a:rPr>
              <a:t>City Council Expenses </a:t>
            </a:r>
            <a:r>
              <a:rPr lang="en-CA" sz="2400" dirty="0" smtClean="0"/>
              <a:t>- $7,000 secret account details exposed</a:t>
            </a:r>
          </a:p>
          <a:p>
            <a:pPr marL="0" indent="0">
              <a:buNone/>
            </a:pPr>
            <a:r>
              <a:rPr lang="en-CA" sz="2400" dirty="0" smtClean="0">
                <a:solidFill>
                  <a:srgbClr val="FF0000"/>
                </a:solidFill>
                <a:hlinkClick r:id="rId5"/>
              </a:rPr>
              <a:t>Spa Day </a:t>
            </a:r>
            <a:r>
              <a:rPr lang="en-CA" sz="2400" dirty="0" smtClean="0"/>
              <a:t>and</a:t>
            </a:r>
            <a:r>
              <a:rPr lang="en-CA" sz="2400" dirty="0" smtClean="0">
                <a:solidFill>
                  <a:srgbClr val="FF0000"/>
                </a:solidFill>
              </a:rPr>
              <a:t> </a:t>
            </a:r>
            <a:r>
              <a:rPr lang="en-CA" sz="2400" dirty="0" smtClean="0">
                <a:solidFill>
                  <a:srgbClr val="FF0000"/>
                </a:solidFill>
                <a:hlinkClick r:id="rId6"/>
              </a:rPr>
              <a:t>CFS Bonuses </a:t>
            </a:r>
            <a:r>
              <a:rPr lang="en-CA" sz="2400" dirty="0" smtClean="0"/>
              <a:t>– CFS Employees’ spa day expenses revealed in addition to ‘show up for work’ bonuses</a:t>
            </a:r>
          </a:p>
          <a:p>
            <a:pPr marL="0" indent="0">
              <a:buNone/>
            </a:pPr>
            <a:r>
              <a:rPr lang="en-CA" sz="2400" dirty="0" smtClean="0">
                <a:solidFill>
                  <a:srgbClr val="FF0000"/>
                </a:solidFill>
                <a:hlinkClick r:id="rId7"/>
              </a:rPr>
              <a:t>Bracket Creep figures </a:t>
            </a:r>
            <a:r>
              <a:rPr lang="en-CA" sz="2400" dirty="0" smtClean="0"/>
              <a:t>– little known tax aspect which costs Manitobans millions</a:t>
            </a:r>
          </a:p>
          <a:p>
            <a:pPr marL="0" indent="0">
              <a:buNone/>
            </a:pPr>
            <a:r>
              <a:rPr lang="en-CA" sz="2400" dirty="0" smtClean="0">
                <a:solidFill>
                  <a:srgbClr val="FF0000"/>
                </a:solidFill>
                <a:hlinkClick r:id="rId8"/>
              </a:rPr>
              <a:t>Western Economic Diversification </a:t>
            </a:r>
            <a:r>
              <a:rPr lang="en-CA" sz="2400" dirty="0" smtClean="0"/>
              <a:t>- federal department’s woeful track record on ‘loan repayments’ and accountability</a:t>
            </a:r>
            <a:endParaRPr lang="en-CA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CA" sz="2400" dirty="0" smtClean="0"/>
          </a:p>
          <a:p>
            <a:pPr marL="0" indent="0">
              <a:buNone/>
            </a:pPr>
            <a:endParaRPr lang="en-CA" sz="2400" dirty="0" smtClean="0"/>
          </a:p>
          <a:p>
            <a:pPr marL="0" indent="0">
              <a:buNone/>
            </a:pPr>
            <a:endParaRPr lang="en-CA" sz="2400" dirty="0" smtClean="0"/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FF0000"/>
                </a:solidFill>
              </a:rPr>
              <a:t>Sample Wording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44500" indent="-444500">
              <a:buAutoNum type="arabicParenR"/>
            </a:pPr>
            <a:r>
              <a:rPr lang="en-CA" b="1" dirty="0" smtClean="0">
                <a:solidFill>
                  <a:srgbClr val="FF0000"/>
                </a:solidFill>
              </a:rPr>
              <a:t>MLCC</a:t>
            </a:r>
          </a:p>
          <a:p>
            <a:pPr marL="444500" lvl="1" indent="0">
              <a:buNone/>
            </a:pPr>
            <a:r>
              <a:rPr lang="en-CA" dirty="0" smtClean="0"/>
              <a:t>“Please provide information as to how much the MLCC spent on store renovations between 2004/05 – 2007-08.”</a:t>
            </a:r>
          </a:p>
          <a:p>
            <a:pPr marL="444500" indent="-444500">
              <a:buAutoNum type="arabicParenR"/>
            </a:pPr>
            <a:r>
              <a:rPr lang="en-CA" b="1" dirty="0" smtClean="0">
                <a:solidFill>
                  <a:srgbClr val="FF0000"/>
                </a:solidFill>
              </a:rPr>
              <a:t>Competitiveness, Training &amp; Trade</a:t>
            </a:r>
          </a:p>
          <a:p>
            <a:pPr marL="444500" lvl="1" indent="0">
              <a:buNone/>
            </a:pPr>
            <a:r>
              <a:rPr lang="en-CA" dirty="0" smtClean="0"/>
              <a:t>“Please provide copies of all receipts and invoices from Talbot Marketing since January 1, 2006.”</a:t>
            </a:r>
          </a:p>
          <a:p>
            <a:pPr marL="444500" indent="-444500">
              <a:buAutoNum type="arabicParenR"/>
            </a:pPr>
            <a:r>
              <a:rPr lang="en-CA" b="1" dirty="0" smtClean="0">
                <a:solidFill>
                  <a:srgbClr val="FF0000"/>
                </a:solidFill>
              </a:rPr>
              <a:t>City of Winnipeg</a:t>
            </a:r>
          </a:p>
          <a:p>
            <a:pPr marL="444500" lvl="1" indent="0">
              <a:buNone/>
            </a:pPr>
            <a:r>
              <a:rPr lang="en-CA" dirty="0" smtClean="0"/>
              <a:t>“Please provide revenue and expenditure estimates for Assiniboine Park Zoo from 2004/05-2007/08.”</a:t>
            </a:r>
          </a:p>
          <a:p>
            <a:pPr marL="444500" lvl="1" indent="0">
              <a:buNone/>
            </a:pP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1214422"/>
            <a:ext cx="9012905" cy="3748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CA" sz="3600" b="1" dirty="0" smtClean="0">
                <a:solidFill>
                  <a:srgbClr val="FF0000"/>
                </a:solidFill>
              </a:rPr>
              <a:t>Samples of other information requested...</a:t>
            </a:r>
            <a:endParaRPr lang="en-CA" sz="3600" b="1" dirty="0">
              <a:solidFill>
                <a:srgbClr val="FF0000"/>
              </a:solidFill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8596" y="5286388"/>
            <a:ext cx="8229600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>
              <a:spcBef>
                <a:spcPct val="0"/>
              </a:spcBef>
            </a:pPr>
            <a:endParaRPr kumimoji="0" lang="en-CA" sz="2400" b="1" i="1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>
              <a:spcBef>
                <a:spcPct val="0"/>
              </a:spcBef>
            </a:pPr>
            <a:r>
              <a:rPr kumimoji="0" lang="en-CA" sz="2400" b="1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Summary of weekly information requests </a:t>
            </a:r>
            <a:r>
              <a:rPr lang="en-CA" sz="2400" b="1" i="1" dirty="0">
                <a:latin typeface="+mj-lt"/>
                <a:ea typeface="+mj-ea"/>
                <a:cs typeface="+mj-cs"/>
              </a:rPr>
              <a:t>filed here - </a:t>
            </a:r>
            <a:r>
              <a:rPr lang="en-CA" sz="2400" b="1" i="1" dirty="0">
                <a:latin typeface="+mj-lt"/>
                <a:ea typeface="+mj-ea"/>
                <a:cs typeface="+mj-cs"/>
                <a:hlinkClick r:id="rId3"/>
              </a:rPr>
              <a:t>http://</a:t>
            </a:r>
            <a:r>
              <a:rPr lang="en-CA" sz="2400" b="1" i="1" dirty="0" smtClean="0">
                <a:latin typeface="+mj-lt"/>
                <a:ea typeface="+mj-ea"/>
                <a:cs typeface="+mj-cs"/>
                <a:hlinkClick r:id="rId3"/>
              </a:rPr>
              <a:t>www.gov.mb.ca/chc/fippa/routine_disclosure.html</a:t>
            </a:r>
            <a:endParaRPr lang="en-CA" sz="2400" b="1" i="1" dirty="0" smtClean="0"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endParaRPr kumimoji="0" lang="en-CA" sz="44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delamainit.com/articles_how-tos/images/private-detective-magnifying-glass.jpg"/>
          <p:cNvPicPr>
            <a:picLocks noChangeAspect="1" noChangeArrowheads="1"/>
          </p:cNvPicPr>
          <p:nvPr/>
        </p:nvPicPr>
        <p:blipFill>
          <a:blip r:embed="rId2" r:link="rId3"/>
          <a:srcRect/>
          <a:stretch>
            <a:fillRect/>
          </a:stretch>
        </p:blipFill>
        <p:spPr bwMode="auto">
          <a:xfrm>
            <a:off x="7072330" y="5092700"/>
            <a:ext cx="17653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rgbClr val="FF0000"/>
                </a:solidFill>
              </a:rPr>
              <a:t>Links/Resources</a:t>
            </a:r>
            <a:endParaRPr lang="en-CA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68632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CA" sz="2700" i="1" dirty="0" smtClean="0"/>
              <a:t>Orders in council - </a:t>
            </a:r>
            <a:r>
              <a:rPr lang="en-CA" sz="2700" dirty="0" smtClean="0">
                <a:hlinkClick r:id="rId4"/>
              </a:rPr>
              <a:t>http://www.gov.mb.ca/minister/orderincouncil/index.html</a:t>
            </a:r>
            <a:endParaRPr lang="en-CA" sz="2700" dirty="0" smtClean="0"/>
          </a:p>
          <a:p>
            <a:pPr>
              <a:buNone/>
            </a:pPr>
            <a:r>
              <a:rPr lang="en-CA" sz="2700" i="1" dirty="0" smtClean="0"/>
              <a:t>Federal Access to Information site - </a:t>
            </a:r>
            <a:r>
              <a:rPr lang="en-CA" sz="2700" dirty="0" smtClean="0">
                <a:hlinkClick r:id="rId5"/>
              </a:rPr>
              <a:t>http://www.tbs-sct.gc.ca/tbsf-fsct/350-57-eng.asp</a:t>
            </a:r>
            <a:endParaRPr lang="en-CA" sz="2700" dirty="0" smtClean="0"/>
          </a:p>
          <a:p>
            <a:pPr>
              <a:buNone/>
            </a:pPr>
            <a:r>
              <a:rPr lang="en-CA" sz="2700" i="1" dirty="0" smtClean="0"/>
              <a:t>Electronic version of FOI form - </a:t>
            </a:r>
            <a:r>
              <a:rPr lang="en-CA" sz="2700" dirty="0" smtClean="0">
                <a:hlinkClick r:id="rId6"/>
              </a:rPr>
              <a:t>www.taxpayer.com/bank/pageimages/FOIFORM-generic.doc</a:t>
            </a:r>
            <a:endParaRPr lang="en-CA" sz="27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CA" sz="2700" i="1" dirty="0" smtClean="0"/>
              <a:t>City Council expenses </a:t>
            </a:r>
            <a:r>
              <a:rPr lang="en-CA" sz="2700" dirty="0" smtClean="0"/>
              <a:t>- </a:t>
            </a:r>
            <a:r>
              <a:rPr lang="en-CA" sz="2700" dirty="0" smtClean="0">
                <a:hlinkClick r:id="rId7"/>
              </a:rPr>
              <a:t>http://winnipeg.ca/council/ExpensesCouncilWard.stm</a:t>
            </a:r>
            <a:endParaRPr lang="en-CA" sz="2700" dirty="0" smtClean="0"/>
          </a:p>
          <a:p>
            <a:pPr>
              <a:buNone/>
            </a:pPr>
            <a:r>
              <a:rPr lang="en-CA" sz="2700" i="1" dirty="0" smtClean="0"/>
              <a:t>Mayor’s expenses </a:t>
            </a:r>
            <a:r>
              <a:rPr lang="en-CA" sz="2700" dirty="0" smtClean="0"/>
              <a:t>- </a:t>
            </a:r>
            <a:r>
              <a:rPr lang="en-CA" sz="2700" dirty="0" smtClean="0">
                <a:hlinkClick r:id="rId8"/>
              </a:rPr>
              <a:t>http://winnipeg.ca/council/ExpensesMYO.stm</a:t>
            </a:r>
            <a:endParaRPr lang="en-CA" sz="2700" dirty="0" smtClean="0"/>
          </a:p>
          <a:p>
            <a:pPr>
              <a:buNone/>
            </a:pPr>
            <a:r>
              <a:rPr lang="en-US" sz="2700" i="1" dirty="0"/>
              <a:t>Sewage spills </a:t>
            </a:r>
            <a:r>
              <a:rPr lang="en-US" sz="2700" dirty="0"/>
              <a:t>- </a:t>
            </a:r>
            <a:r>
              <a:rPr lang="en-US" sz="2700" dirty="0">
                <a:hlinkClick r:id="rId9"/>
              </a:rPr>
              <a:t>http</a:t>
            </a:r>
            <a:r>
              <a:rPr lang="en-US" sz="2700">
                <a:hlinkClick r:id="rId9"/>
              </a:rPr>
              <a:t>://</a:t>
            </a:r>
            <a:r>
              <a:rPr lang="en-US" sz="2700" smtClean="0">
                <a:hlinkClick r:id="rId9"/>
              </a:rPr>
              <a:t>www.gov.mb.ca/waterstewardship/quality/incidents.html</a:t>
            </a:r>
            <a:endParaRPr lang="en-US" sz="2700" smtClean="0"/>
          </a:p>
          <a:p>
            <a:pPr>
              <a:buNone/>
            </a:pPr>
            <a:r>
              <a:rPr lang="en-US" sz="2700" i="1" smtClean="0"/>
              <a:t>Government </a:t>
            </a:r>
            <a:r>
              <a:rPr lang="en-US" sz="2700" i="1" dirty="0"/>
              <a:t>tenders </a:t>
            </a:r>
            <a:r>
              <a:rPr lang="en-US" sz="2700" dirty="0"/>
              <a:t>- </a:t>
            </a:r>
            <a:r>
              <a:rPr lang="en-US" sz="2700" dirty="0">
                <a:hlinkClick r:id="rId10"/>
              </a:rPr>
              <a:t>http://www.merx.com</a:t>
            </a:r>
            <a:r>
              <a:rPr lang="en-US" sz="2700" dirty="0" smtClean="0">
                <a:hlinkClick r:id="rId10"/>
              </a:rPr>
              <a:t>/</a:t>
            </a:r>
            <a:endParaRPr lang="en-US" sz="2700" dirty="0" smtClean="0"/>
          </a:p>
          <a:p>
            <a:pPr>
              <a:buNone/>
            </a:pPr>
            <a:r>
              <a:rPr lang="en-US" sz="2700" i="1" dirty="0" smtClean="0"/>
              <a:t>Provincial </a:t>
            </a:r>
            <a:r>
              <a:rPr lang="en-US" sz="2700" i="1" dirty="0"/>
              <a:t>cabinet orders </a:t>
            </a:r>
            <a:r>
              <a:rPr lang="en-US" sz="2700" dirty="0"/>
              <a:t>- </a:t>
            </a:r>
            <a:r>
              <a:rPr lang="en-US" sz="2700" dirty="0">
                <a:hlinkClick r:id="rId11"/>
              </a:rPr>
              <a:t>http://</a:t>
            </a:r>
            <a:r>
              <a:rPr lang="en-US" sz="2700" dirty="0" smtClean="0">
                <a:hlinkClick r:id="rId11"/>
              </a:rPr>
              <a:t>www2.gov.mb.ca/oic/OrdersinCouncil.aspx</a:t>
            </a:r>
            <a:endParaRPr lang="en-US" sz="2700" dirty="0" smtClean="0"/>
          </a:p>
          <a:p>
            <a:pPr>
              <a:buNone/>
            </a:pPr>
            <a:r>
              <a:rPr lang="en-US" sz="2700" i="1" dirty="0" smtClean="0"/>
              <a:t>Health </a:t>
            </a:r>
            <a:r>
              <a:rPr lang="en-US" sz="2700" i="1" dirty="0"/>
              <a:t>care wait times </a:t>
            </a:r>
            <a:r>
              <a:rPr lang="en-US" sz="2700" dirty="0"/>
              <a:t>- </a:t>
            </a:r>
            <a:r>
              <a:rPr lang="en-US" sz="2700" dirty="0">
                <a:hlinkClick r:id="rId12"/>
              </a:rPr>
              <a:t>http://www.gov.mb.ca/health/waittime/index.html?/</a:t>
            </a:r>
            <a:r>
              <a:rPr lang="en-US" sz="2700" dirty="0" smtClean="0">
                <a:hlinkClick r:id="rId12"/>
              </a:rPr>
              <a:t>index.html</a:t>
            </a:r>
            <a:endParaRPr lang="en-US" sz="2700" dirty="0" smtClean="0"/>
          </a:p>
          <a:p>
            <a:pPr>
              <a:buNone/>
            </a:pPr>
            <a:r>
              <a:rPr lang="en-US" sz="2700" i="1" dirty="0" smtClean="0"/>
              <a:t>Crime </a:t>
            </a:r>
            <a:r>
              <a:rPr lang="en-US" sz="2700" i="1" dirty="0"/>
              <a:t>in your </a:t>
            </a:r>
            <a:r>
              <a:rPr lang="en-US" sz="2700" i="1" dirty="0" smtClean="0"/>
              <a:t>neighborhood </a:t>
            </a:r>
            <a:r>
              <a:rPr lang="en-US" sz="2700" dirty="0"/>
              <a:t>- </a:t>
            </a:r>
            <a:r>
              <a:rPr lang="en-US" sz="2700" dirty="0">
                <a:hlinkClick r:id="rId13"/>
              </a:rPr>
              <a:t>http://www.winnipeg.ca/CrimeStat</a:t>
            </a:r>
            <a:r>
              <a:rPr lang="en-US" sz="2700" dirty="0" smtClean="0">
                <a:hlinkClick r:id="rId13"/>
              </a:rPr>
              <a:t>/</a:t>
            </a:r>
            <a:endParaRPr lang="en-US" sz="2700" dirty="0" smtClean="0"/>
          </a:p>
          <a:p>
            <a:pPr>
              <a:buNone/>
            </a:pPr>
            <a:r>
              <a:rPr lang="en-US" sz="2700" i="1" dirty="0" smtClean="0"/>
              <a:t>West </a:t>
            </a:r>
            <a:r>
              <a:rPr lang="en-US" sz="2700" i="1" dirty="0"/>
              <a:t>Nile Virus info </a:t>
            </a:r>
            <a:r>
              <a:rPr lang="en-US" sz="2700" dirty="0"/>
              <a:t>- </a:t>
            </a:r>
            <a:r>
              <a:rPr lang="en-US" sz="2700" dirty="0">
                <a:hlinkClick r:id="rId14"/>
              </a:rPr>
              <a:t>http://</a:t>
            </a:r>
            <a:r>
              <a:rPr lang="en-US" sz="2700" dirty="0" smtClean="0">
                <a:hlinkClick r:id="rId14"/>
              </a:rPr>
              <a:t>www.gov.mb.ca/health/wnv/stats.html#mosquito</a:t>
            </a:r>
            <a:endParaRPr lang="en-US" sz="2700" dirty="0" smtClean="0"/>
          </a:p>
          <a:p>
            <a:pPr>
              <a:buNone/>
            </a:pPr>
            <a:r>
              <a:rPr lang="en-US" sz="2700" i="1" dirty="0" smtClean="0"/>
              <a:t>Emergency </a:t>
            </a:r>
            <a:r>
              <a:rPr lang="en-US" sz="2700" i="1" dirty="0"/>
              <a:t>room wait times </a:t>
            </a:r>
            <a:r>
              <a:rPr lang="en-US" sz="2700" dirty="0"/>
              <a:t>- </a:t>
            </a:r>
            <a:r>
              <a:rPr lang="en-US" sz="2700" dirty="0">
                <a:hlinkClick r:id="rId15"/>
              </a:rPr>
              <a:t>http://</a:t>
            </a:r>
            <a:r>
              <a:rPr lang="en-US" sz="2700" dirty="0" smtClean="0">
                <a:hlinkClick r:id="rId15"/>
              </a:rPr>
              <a:t>www.gov.mb.ca/health/rha/erstats.html</a:t>
            </a:r>
            <a:endParaRPr lang="en-US" sz="2700" dirty="0" smtClean="0"/>
          </a:p>
          <a:p>
            <a:pPr>
              <a:buNone/>
            </a:pPr>
            <a:r>
              <a:rPr lang="en-US" sz="2700" i="1" dirty="0" smtClean="0"/>
              <a:t>City </a:t>
            </a:r>
            <a:r>
              <a:rPr lang="en-US" sz="2700" i="1" dirty="0"/>
              <a:t>council expenses </a:t>
            </a:r>
            <a:r>
              <a:rPr lang="en-US" sz="2700" dirty="0"/>
              <a:t>– </a:t>
            </a:r>
            <a:r>
              <a:rPr lang="en-US" sz="2700" dirty="0">
                <a:hlinkClick r:id="rId16"/>
              </a:rPr>
              <a:t>http://winnipeg.ca/council</a:t>
            </a:r>
            <a:r>
              <a:rPr lang="en-US" sz="2700" dirty="0" smtClean="0">
                <a:hlinkClick r:id="rId16"/>
              </a:rPr>
              <a:t>/</a:t>
            </a:r>
            <a:r>
              <a:rPr lang="en-US" sz="2700" dirty="0" smtClean="0"/>
              <a:t> </a:t>
            </a:r>
            <a:r>
              <a:rPr lang="en-US" sz="2700" dirty="0"/>
              <a:t>(click on expenses</a:t>
            </a:r>
            <a:r>
              <a:rPr lang="en-US" sz="2700" dirty="0" smtClean="0"/>
              <a:t>)</a:t>
            </a:r>
          </a:p>
          <a:p>
            <a:pPr>
              <a:buNone/>
            </a:pPr>
            <a:r>
              <a:rPr lang="en-US" sz="2700" i="1" dirty="0" smtClean="0"/>
              <a:t>Cabinet </a:t>
            </a:r>
            <a:r>
              <a:rPr lang="en-US" sz="2700" i="1" dirty="0"/>
              <a:t>Ministers’ expenses </a:t>
            </a:r>
            <a:r>
              <a:rPr lang="en-US" sz="2700" dirty="0"/>
              <a:t>- </a:t>
            </a:r>
            <a:r>
              <a:rPr lang="en-US" sz="2700" dirty="0">
                <a:hlinkClick r:id="rId17"/>
              </a:rPr>
              <a:t>http://</a:t>
            </a:r>
            <a:r>
              <a:rPr lang="en-US" sz="2700" dirty="0" smtClean="0">
                <a:hlinkClick r:id="rId17"/>
              </a:rPr>
              <a:t>www.gov.mb.ca/minister/minister_expenses.html</a:t>
            </a:r>
            <a:endParaRPr lang="en-US" sz="2700" dirty="0" smtClean="0"/>
          </a:p>
          <a:p>
            <a:pPr>
              <a:buNone/>
            </a:pPr>
            <a:r>
              <a:rPr lang="en-US" sz="2700" i="1" dirty="0" smtClean="0"/>
              <a:t>Restaurant </a:t>
            </a:r>
            <a:r>
              <a:rPr lang="en-US" sz="2700" i="1" dirty="0"/>
              <a:t>Inspection results </a:t>
            </a:r>
            <a:r>
              <a:rPr lang="en-US" sz="2700" dirty="0"/>
              <a:t>-  </a:t>
            </a:r>
            <a:r>
              <a:rPr lang="en-US" sz="2700" dirty="0">
                <a:hlinkClick r:id="rId18"/>
              </a:rPr>
              <a:t>http://</a:t>
            </a:r>
            <a:r>
              <a:rPr lang="en-US" sz="2700" dirty="0" smtClean="0">
                <a:hlinkClick r:id="rId18"/>
              </a:rPr>
              <a:t>www.winnipeg.ca/cms/ehs/food/dinersdigest.stm</a:t>
            </a:r>
            <a:endParaRPr lang="en-US" sz="2700" dirty="0" smtClean="0"/>
          </a:p>
          <a:p>
            <a:pPr>
              <a:buNone/>
            </a:pPr>
            <a:r>
              <a:rPr lang="en-US" sz="2700" i="1" dirty="0" smtClean="0"/>
              <a:t>Provincial </a:t>
            </a:r>
            <a:r>
              <a:rPr lang="en-US" sz="2700" i="1" dirty="0"/>
              <a:t>Ombudsman </a:t>
            </a:r>
            <a:r>
              <a:rPr lang="en-US" sz="2700" dirty="0"/>
              <a:t>- </a:t>
            </a:r>
            <a:r>
              <a:rPr lang="en-US" sz="2700" dirty="0">
                <a:hlinkClick r:id="rId19"/>
              </a:rPr>
              <a:t>http://</a:t>
            </a:r>
            <a:r>
              <a:rPr lang="en-US" sz="2700" dirty="0" smtClean="0">
                <a:hlinkClick r:id="rId19"/>
              </a:rPr>
              <a:t>www.ombudsman.mb.ca/</a:t>
            </a:r>
            <a:endParaRPr lang="en-US" sz="2700" dirty="0" smtClean="0"/>
          </a:p>
          <a:p>
            <a:pPr>
              <a:buNone/>
            </a:pPr>
            <a:r>
              <a:rPr lang="en-US" sz="2700" i="1" dirty="0" smtClean="0"/>
              <a:t>Provincial government employees who earn over $50,000 (click on volume 2) </a:t>
            </a:r>
            <a:r>
              <a:rPr lang="en-US" sz="2700" dirty="0" smtClean="0">
                <a:hlinkClick r:id="rId20"/>
              </a:rPr>
              <a:t>http://www.gov.mb.ca/finance/pdf/annualreports/pubacct_2_07.pdf</a:t>
            </a:r>
            <a:endParaRPr lang="en-US" sz="27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CA" sz="2400" dirty="0" smtClean="0"/>
          </a:p>
          <a:p>
            <a:pPr>
              <a:buNone/>
            </a:pPr>
            <a:endParaRPr lang="en-CA" sz="2400" dirty="0"/>
          </a:p>
          <a:p>
            <a:pPr>
              <a:buNone/>
            </a:pPr>
            <a:endParaRPr lang="en-C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68632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Presentation available @</a:t>
            </a:r>
          </a:p>
          <a:p>
            <a:pPr algn="ctr">
              <a:buNone/>
            </a:pPr>
            <a:r>
              <a:rPr lang="en-US" sz="5000" dirty="0" smtClean="0">
                <a:hlinkClick r:id="rId2"/>
              </a:rPr>
              <a:t>www.taxpayer.com/blog</a:t>
            </a:r>
            <a:endParaRPr lang="en-US" sz="5000" dirty="0" smtClean="0"/>
          </a:p>
          <a:p>
            <a:pPr algn="ctr">
              <a:buNone/>
            </a:pPr>
            <a:r>
              <a:rPr lang="en-US" sz="2600" i="1" dirty="0" smtClean="0"/>
              <a:t>Official Blog of the Canadian Taxpayers Federation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CA" sz="2400" dirty="0" smtClean="0"/>
          </a:p>
          <a:p>
            <a:pPr>
              <a:buNone/>
            </a:pPr>
            <a:endParaRPr lang="en-CA" sz="2400" dirty="0"/>
          </a:p>
          <a:p>
            <a:pPr>
              <a:buNone/>
            </a:pPr>
            <a:endParaRPr lang="en-CA" sz="2400" dirty="0"/>
          </a:p>
        </p:txBody>
      </p:sp>
      <p:pic>
        <p:nvPicPr>
          <p:cNvPr id="1026" name="Picture 2" descr="C:\Users\Colin\AppData\Local\Microsoft\Windows\Temporary Internet Files\Content.Outlook\GIZJ04IV\Taxpayerdotcom Logo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5500702"/>
            <a:ext cx="3429024" cy="821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1585</TotalTime>
  <Words>440</Words>
  <Application>Microsoft Office PowerPoint</Application>
  <PresentationFormat>On-screen Show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How to fill out an FOI form...</vt:lpstr>
      <vt:lpstr>Slide 2</vt:lpstr>
      <vt:lpstr>Top Ten Things to Consider When Applying For Info</vt:lpstr>
      <vt:lpstr>Uncovered Through FOIs...</vt:lpstr>
      <vt:lpstr>Sample Wording</vt:lpstr>
      <vt:lpstr>Samples of other information requested...</vt:lpstr>
      <vt:lpstr>Links/Resources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Colin</dc:creator>
  <cp:lastModifiedBy>Colin</cp:lastModifiedBy>
  <cp:revision>31</cp:revision>
  <dcterms:created xsi:type="dcterms:W3CDTF">2009-08-31T18:49:42Z</dcterms:created>
  <dcterms:modified xsi:type="dcterms:W3CDTF">2009-09-28T16:19:48Z</dcterms:modified>
</cp:coreProperties>
</file>